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1" r:id="rId2"/>
    <p:sldId id="300" r:id="rId3"/>
    <p:sldId id="292" r:id="rId4"/>
    <p:sldId id="294" r:id="rId5"/>
    <p:sldId id="302" r:id="rId6"/>
    <p:sldId id="301" r:id="rId7"/>
    <p:sldId id="295" r:id="rId8"/>
    <p:sldId id="303" r:id="rId9"/>
    <p:sldId id="29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833" autoAdjust="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09D06B-9F0F-4904-BE5A-BFA9361C8F93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EDAB75-D3F9-42B1-8165-ECE89021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788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23038-37F1-411C-8245-D2DD80F8B77A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3717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8712D2-4C08-4C92-A69B-F7A2620E4E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99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47871-B866-4D2B-BAB5-922C7C15F3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65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47871-B866-4D2B-BAB5-922C7C15F3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13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8712D2-4C08-4C92-A69B-F7A2620E4E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55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385C4C-41C4-4A44-BFDD-2A524E8BAD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44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385C4C-41C4-4A44-BFDD-2A524E8BAD8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882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355F0-D25E-46FF-96A1-8779EE8249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22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3B98-D608-4145-AA5E-C45BD253064E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F968-2643-4BDD-A7E9-35400AD48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5B90-CB8C-4C55-A8EA-D1B6A109D1DD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D17E-A86D-455F-9311-C3B04F2EE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E67A-C49C-424F-9ED5-B9B763210327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1B7A-BE51-44E5-BFCC-084B684CE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2E45-2315-4C3D-BAD8-8842F4CA507C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15EB-E6D3-4F20-BA84-A57537E6C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00C3-A0E4-468A-97DC-0BC39B9B6B9B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F711-D454-4221-9458-5D1EF183F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705A-ED7C-4110-A7B8-61A9614B1A09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921D-D007-4C3C-BDA4-1C4C61AEA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6987-066A-45A1-8D3E-8398BABB4BBD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5498-66BC-4331-BF21-8624E63B3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1754-18E7-4AF4-9FEC-4B6A09A1B35B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77FE-3C4D-4082-9B32-EF7284BD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D503-0DF6-4799-9BDB-8F08D46DE141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F4AD-B8B6-4A4D-91B6-2F122CAF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EAFE-0D9C-4510-9AF2-7B0AFA6B1B0E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CC44-9EB9-4063-939A-EED2F6708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CB55-E83F-4ACB-AD71-78051AA9B538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8760-9422-4A55-ABFC-F12844DB6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9DA0D2-3C3F-4B94-8FE6-D71A872E4F50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1E2A57-FD46-447F-9C8F-261183D1A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feed?section=search&amp;q=#%D0%A4%D0%B8%D0%BB%D0%B8%D0%BF%D0%BF%D0%9B%D0%B8%D1%81" TargetMode="External"/><Relationship Id="rId13" Type="http://schemas.openxmlformats.org/officeDocument/2006/relationships/hyperlink" Target="https://vk.com/feed?section=search&amp;q=#%D0%B4%D0%BE%D0%BC%D0%BA%D0%B8%D1%82%D0%BE%D0%B2" TargetMode="External"/><Relationship Id="rId18" Type="http://schemas.openxmlformats.org/officeDocument/2006/relationships/hyperlink" Target="https://vk.com/feed?section=search&amp;q=#%D0%BA%D0%B8%D1%82%D0%BE%D0%B1%D0%BE%D0%B9" TargetMode="External"/><Relationship Id="rId26" Type="http://schemas.openxmlformats.org/officeDocument/2006/relationships/hyperlink" Target="https://vk.com/feed?section=search&amp;q=#terminal1281" TargetMode="External"/><Relationship Id="rId39" Type="http://schemas.openxmlformats.org/officeDocument/2006/relationships/hyperlink" Target="https://vk.com/feed?section=search&amp;q=#%D1%80%D0%B0%D0%B7%D0%B1%D1%83%D0%B4%D0%B8%D0%BC%D0%B5%D0%BD%D1%8F%D0%B24_20" TargetMode="External"/><Relationship Id="rId3" Type="http://schemas.openxmlformats.org/officeDocument/2006/relationships/hyperlink" Target="https://vk.com/feed?section=search&amp;q=#d28" TargetMode="External"/><Relationship Id="rId21" Type="http://schemas.openxmlformats.org/officeDocument/2006/relationships/hyperlink" Target="https://vk.com/feed?section=search&amp;q=#infinityeye" TargetMode="External"/><Relationship Id="rId34" Type="http://schemas.openxmlformats.org/officeDocument/2006/relationships/hyperlink" Target="https://vk.com/feed?section=search&amp;q=#ssrm" TargetMode="External"/><Relationship Id="rId7" Type="http://schemas.openxmlformats.org/officeDocument/2006/relationships/hyperlink" Target="https://vk.com/feed?section=search&amp;q=#f57" TargetMode="External"/><Relationship Id="rId12" Type="http://schemas.openxmlformats.org/officeDocument/2006/relationships/hyperlink" Target="https://vk.com/feed?section=search&amp;q=#%D0%A2%D0%B8%D1%85%D0%B8%D0%B9%D0%94%D0%BE%D0%BC" TargetMode="External"/><Relationship Id="rId17" Type="http://schemas.openxmlformats.org/officeDocument/2006/relationships/hyperlink" Target="https://vk.com/feed?section=search&amp;q=#ff33" TargetMode="External"/><Relationship Id="rId25" Type="http://schemas.openxmlformats.org/officeDocument/2006/relationships/hyperlink" Target="https://vk.com/feed?section=search&amp;q=#%D0%B8%D1%81%D1%82%D0%B8%D0%BD%D0%B0" TargetMode="External"/><Relationship Id="rId33" Type="http://schemas.openxmlformats.org/officeDocument/2006/relationships/hyperlink" Target="https://vk.com/feed?section=search&amp;q=#ssrma" TargetMode="External"/><Relationship Id="rId38" Type="http://schemas.openxmlformats.org/officeDocument/2006/relationships/hyperlink" Target="https://vk.com/feed?section=search&amp;q=#killmeorder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vk.com/feed?section=search&amp;q=#%D0%BC%D0%BB%D0%B5%D1%87%D0%BD%D1%8B%D0%B9%D0%BF%D1%83%D1%82%D1%8C" TargetMode="External"/><Relationship Id="rId20" Type="http://schemas.openxmlformats.org/officeDocument/2006/relationships/hyperlink" Target="https://vk.com/feed?section=search&amp;q=#%D1%80%D0%B8%D0%BD%D0%B0" TargetMode="External"/><Relationship Id="rId29" Type="http://schemas.openxmlformats.org/officeDocument/2006/relationships/hyperlink" Target="https://vk.com/feed?section=search&amp;q=#f7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vk.com/feed?section=search&amp;q=#150%D0%B7%D0%B2%D0%B5%D0%B7%D0%B4" TargetMode="External"/><Relationship Id="rId24" Type="http://schemas.openxmlformats.org/officeDocument/2006/relationships/hyperlink" Target="https://vk.com/feed?section=search&amp;q=#deletedsky1281" TargetMode="External"/><Relationship Id="rId32" Type="http://schemas.openxmlformats.org/officeDocument/2006/relationships/hyperlink" Target="https://vk.com/feed?section=search&amp;q=#%D0%B4%D0%BE%D0%BC%D1%82%D0%B8%D1%85%D0%B8%D0%B9" TargetMode="External"/><Relationship Id="rId37" Type="http://schemas.openxmlformats.org/officeDocument/2006/relationships/hyperlink" Target="https://vk.com/feed?section=search&amp;q=#RoyalManor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s://vk.com/feed?section=search&amp;q=#f58" TargetMode="External"/><Relationship Id="rId23" Type="http://schemas.openxmlformats.org/officeDocument/2006/relationships/hyperlink" Target="https://vk.com/feed?section=search&amp;q=#DK1281" TargetMode="External"/><Relationship Id="rId28" Type="http://schemas.openxmlformats.org/officeDocument/2006/relationships/hyperlink" Target="https://vk.com/feed?section=search&amp;q=#%D1%8F_%D0%B8%D0%B4%D1%83_%D0%B2_%D1%82%D0%B8%D1%85%D0%B8%D0%B9%D0%B4%D0%BE%D0%BC" TargetMode="External"/><Relationship Id="rId36" Type="http://schemas.openxmlformats.org/officeDocument/2006/relationships/hyperlink" Target="https://vk.com/feed?section=search&amp;q=#f57KMO" TargetMode="External"/><Relationship Id="rId10" Type="http://schemas.openxmlformats.org/officeDocument/2006/relationships/hyperlink" Target="https://vk.com/feed?section=search&amp;q=#%D0%BC%D0%B5%D1%80%D1%82%D0%B2%D1%8B%D0%B5%D0%B4%D1%83%D1%88%D0%B8" TargetMode="External"/><Relationship Id="rId19" Type="http://schemas.openxmlformats.org/officeDocument/2006/relationships/hyperlink" Target="https://vk.com/feed?section=search&amp;q=#%D0%BD%D1%8F%D0%BF%D0%BE%D0%BA%D0%B0" TargetMode="External"/><Relationship Id="rId31" Type="http://schemas.openxmlformats.org/officeDocument/2006/relationships/hyperlink" Target="https://vk.com/feed?section=search&amp;q=#%D0%BA%D0%B8%D1%82%D0%BE%D0%B2%D0%BC%D0%BE%D1%80%D0%B5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vk.com/feed?section=search&amp;q=#%D0%9C%D0%BE%D1%80%D0%B5%D0%9A%D0%B8%D1%82%D0%BE%D0%B2" TargetMode="External"/><Relationship Id="rId14" Type="http://schemas.openxmlformats.org/officeDocument/2006/relationships/hyperlink" Target="https://vk.com/feed?section=search&amp;q=#%D1%85%D0%BE%D1%87%D1%83%D0%B2%D0%B8%D0%B3%D1%80%D1%83" TargetMode="External"/><Relationship Id="rId22" Type="http://schemas.openxmlformats.org/officeDocument/2006/relationships/hyperlink" Target="https://vk.com/feed?section=search&amp;q=#%D1%85%D1%80%D0%B0%D0%BC%D1%81%D0%BC%D0%B5%D1%80%D1%82%D0%B8" TargetMode="External"/><Relationship Id="rId27" Type="http://schemas.openxmlformats.org/officeDocument/2006/relationships/hyperlink" Target="https://vk.com/feed?section=search&amp;q=#exit" TargetMode="External"/><Relationship Id="rId30" Type="http://schemas.openxmlformats.org/officeDocument/2006/relationships/hyperlink" Target="https://vk.com/feed?section=search&amp;q=#f85" TargetMode="External"/><Relationship Id="rId35" Type="http://schemas.openxmlformats.org/officeDocument/2006/relationships/hyperlink" Target="https://vk.com/feed?section=search&amp;q=#No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5616625" cy="107327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уберечь детей от                        «групп смерти»?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216" y="1797731"/>
            <a:ext cx="3245386" cy="163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716016" y="1328806"/>
            <a:ext cx="3970784" cy="4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проблемы можно решить…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2852936"/>
            <a:ext cx="23042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можно начать                      с чистого листа…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-180528" y="4293096"/>
            <a:ext cx="3359224" cy="89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смерть невозможно отменить…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1297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Стоит задуматься…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489" y="1196752"/>
            <a:ext cx="8229600" cy="345638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тличник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с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с сего порезал вены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«Школьница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выбросилась из окна»,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олна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массовых самоубийств захватила наш город»…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или иначе практически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взрослый человек сталкивался с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заголовками в газетах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новостных лентах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телепрограмм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слышал что-то подобное от знакомых.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имеющий при этом детей-подростков задумывался, подсознательно пытаясь вспомнить: «а не замечал ли я чего-то странного за сыном?»,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моя дочь ведёт себя неестественно тихо?»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Хорошо, если эти сомнения беспочвенны. И всё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предупредить, чем не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доглядеть 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сейчас обладать информацией о группах суицидальной направленности, растущих в социальных сетях как грибы после дождя.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5856" y="4397205"/>
            <a:ext cx="5705678" cy="24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450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68924"/>
            <a:ext cx="8712968" cy="675456"/>
          </a:xfrm>
          <a:noFill/>
        </p:spPr>
        <p:txBody>
          <a:bodyPr/>
          <a:lstStyle/>
          <a:p>
            <a:pPr algn="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«группы смерти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как они работают?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813303"/>
            <a:ext cx="8712968" cy="1181706"/>
          </a:xfrm>
          <a:solidFill>
            <a:schemeClr val="bg2"/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смерти – это интернет-сообщества, кураторы которых подыскивают подростков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социальных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предлагая выполнять различные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конечном итоге склоняют их к суициду.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можно проверить, состоит 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в такой «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группе»?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79512" y="2063932"/>
            <a:ext cx="8726636" cy="46054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пользователя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сети «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состоит из нескольких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разделов (вкладок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Когда ребёнок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кликает на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определённый «игровой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хештег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(ссылку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поисковой строке или оставляет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опасную «иконку»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своей «стене»,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попадает в одну из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групп, где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обнаружат те, кто ищет желающих вступить в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суицидальный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 ним связывается «куратор». Он-то 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чтобы вроде бы проверить готов ли подросток «поиграть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«Куратор» выясняет из какой семьи новый участник, какое у него настроение, выведывает информацию,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нужную для  составления психологического портрета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«игрока». Обычно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просит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прислать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(координаты места, где находится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играющий).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потом на него валятся различные задания — проверка на смелость. Например, самое простое: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на руке шариковой ручкой кита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как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приверженности группе.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задание может быть приказ порезать себе руки опасным лезвием. Мол, покажи, что не боишься. Ну а затем…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подросток упирается, его можно теперь и припугнуть — мол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придём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тебе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домой,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тебе хуже будет. Как узнали адрес? Так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сам передал «куратору»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Зачем всё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это?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«Кураторы» так играют!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4082"/>
          </a:xfrm>
          <a:noFill/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стоит обратить особое внимание: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683568" y="692696"/>
            <a:ext cx="8363272" cy="5184576"/>
          </a:xfrm>
        </p:spPr>
        <p:txBody>
          <a:bodyPr/>
          <a:lstStyle/>
          <a:p>
            <a:pPr marR="40640" lvl="0" algn="just">
              <a:lnSpc>
                <a:spcPct val="111000"/>
              </a:lnSpc>
              <a:spcAft>
                <a:spcPts val="1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Любые 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внезапные изменения в поведении и настроении, особенно отдаляющие от близких (грубые слова, протест, игнорирование, порча имущества и т.д.). </a:t>
            </a:r>
          </a:p>
          <a:p>
            <a:pPr marR="40640" lvl="0" algn="just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Дети, </a:t>
            </a: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вовлечённые 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 «группы смерти» подолгу сидят за компьютером, постоянно «ныряют» в телефон, обеспокоены чем-то, теряют интерес к любимым занятиям, перестают общаться с друзьями. </a:t>
            </a:r>
          </a:p>
          <a:p>
            <a:pPr marR="40640" lvl="0" algn="just">
              <a:lnSpc>
                <a:spcPct val="111000"/>
              </a:lnSpc>
              <a:spcAft>
                <a:spcPts val="20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 будильнике установлено время 4:20. 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Возможно, </a:t>
            </a: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иное, но будильник обязательно прозвонит под утро. На вопросы взрослых о причине раннего пробуждения </a:t>
            </a: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ребёнок 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говорит о срочном задании в школе, об общении с другом, живущем далеко, об интересной книге и т.д. Он обманывает Вас. </a:t>
            </a:r>
          </a:p>
          <a:p>
            <a:pPr marR="40640" lvl="0" algn="just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Весь день у </a:t>
            </a: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ребёнка утомлённый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заспанный вид. Под глазами круги, внимание рассеянное, на вопросы отвечает невпопад. </a:t>
            </a:r>
            <a:r>
              <a:rPr lang="ru-RU" sz="16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Настроение подавленное. </a:t>
            </a:r>
            <a:r>
              <a:rPr lang="ru-RU" sz="16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Теряется</a:t>
            </a:r>
            <a:r>
              <a:rPr lang="ru-RU" sz="16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аппетит. </a:t>
            </a:r>
            <a:endParaRPr lang="ru-RU" sz="16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40640" lvl="0" algn="just">
              <a:lnSpc>
                <a:spcPct val="111000"/>
              </a:lnSpc>
              <a:spcAft>
                <a:spcPts val="18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 руках появляются неглубокие порезы в виде насечек, </a:t>
            </a:r>
            <a:r>
              <a:rPr lang="ru-RU" sz="16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порезы в виде кита, бабочек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иных форм. </a:t>
            </a:r>
          </a:p>
          <a:p>
            <a:pPr marR="40640" lvl="0" algn="just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Посещение 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врача без очевидной необходимости, частые жалобы на головную боль, боль в животе («медвежья болезнь») без видимых оснований.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167598"/>
            <a:ext cx="231620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4082"/>
          </a:xfrm>
          <a:noFill/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стоит обратить особое внимание: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758900" y="2564904"/>
            <a:ext cx="8363272" cy="4091062"/>
          </a:xfrm>
        </p:spPr>
        <p:txBody>
          <a:bodyPr/>
          <a:lstStyle/>
          <a:p>
            <a:pPr marR="40640" lvl="0" algn="just">
              <a:lnSpc>
                <a:spcPct val="111000"/>
              </a:lnSpc>
              <a:spcAft>
                <a:spcPts val="18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Приобретение 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средств для совершения суицида (например, в доме появилась крепкая </a:t>
            </a: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верёвка). 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 вопрос </a:t>
            </a: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зачем 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дети находят убедительные ответы. Могут прямо сказать: «Вешаться». Родители в первом случае, безоговорочно, верят, </a:t>
            </a:r>
            <a:r>
              <a:rPr lang="ru-RU" sz="1600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во-втором</a:t>
            </a: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принимают слова за </a:t>
            </a: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шутку. </a:t>
            </a:r>
            <a:endParaRPr lang="ru-RU" sz="1600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40640" lvl="0" algn="just">
              <a:lnSpc>
                <a:spcPct val="111000"/>
              </a:lnSpc>
              <a:spcAft>
                <a:spcPts val="19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Подведение итогов, приведение дел в порядок, приготовления к уходу (завершают все ранее оставленные дела, приводят свои вещи в порядок, стирают всю информацию с компьютера, планшета, телефона и т.д.). </a:t>
            </a:r>
          </a:p>
          <a:p>
            <a:pPr marR="40640" lvl="0" algn="just">
              <a:lnSpc>
                <a:spcPct val="111000"/>
              </a:lnSpc>
              <a:spcAft>
                <a:spcPts val="18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Пренебрежение внешним видом (перестают следить за собой. Особенно хорошо проявляется у чистюль). </a:t>
            </a:r>
          </a:p>
          <a:p>
            <a:pPr marR="40640" lvl="0" algn="just">
              <a:lnSpc>
                <a:spcPct val="111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«Туннельное» сознание (не видят и не пытаются найти вариантов решения проблемы, думают только о проблеме). </a:t>
            </a:r>
          </a:p>
          <a:p>
            <a:pPr marR="40640" lvl="0" algn="just">
              <a:lnSpc>
                <a:spcPct val="111000"/>
              </a:lnSpc>
              <a:spcAft>
                <a:spcPts val="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Прощание </a:t>
            </a:r>
            <a:r>
              <a:rPr lang="ru-RU" sz="16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(«прощайте», «не поминайте лихом», «будьте счастливы» и т.д. Может принять форму выражения благодарности различным людям за помощь в разное время жизни</a:t>
            </a:r>
            <a:r>
              <a:rPr lang="ru-RU" sz="16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031" y="627385"/>
            <a:ext cx="2592289" cy="19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27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4038" y="130559"/>
            <a:ext cx="5186936" cy="1205487"/>
          </a:xfrm>
          <a:noFill/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хештеги на «стене» выглядят                 именно так: 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9340" y="1548315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#d28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5229200"/>
            <a:ext cx="2232248" cy="155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744" y="2564904"/>
            <a:ext cx="2733391" cy="213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943118"/>
            <a:ext cx="2663393" cy="13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009256" y="620628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#f57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8969" y="2677562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ФилиппЛис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447263"/>
            <a:ext cx="1490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МореКитов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0678" y="1631158"/>
            <a:ext cx="171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#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мёртвыедуши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9295" y="4481027"/>
            <a:ext cx="121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#150звезд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40834" y="3933056"/>
            <a:ext cx="1335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ТихийДом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92354" y="2470048"/>
            <a:ext cx="1232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домкитов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7881" y="4352009"/>
            <a:ext cx="130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хочувигру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8759" y="1520627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#f58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16594" y="5018344"/>
            <a:ext cx="1679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млечныйпуть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90455" y="2664423"/>
            <a:ext cx="73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#ff33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44694" y="5822774"/>
            <a:ext cx="1162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#китобой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86179" y="5396064"/>
            <a:ext cx="103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няпока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0961" y="3397642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рина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663008" y="5580730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infinityeye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08606" y="5735589"/>
            <a:ext cx="152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храмсмерти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15914" y="6236645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#DK1281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214167" y="943118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#deletedsky1281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66056" y="6268168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#истина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777551" y="3244334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#terminal1281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561992" y="230997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exit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08393" y="3983983"/>
            <a:ext cx="223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я_иду_в_тихийдом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35305" y="5024432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#f75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792354" y="4650301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#f85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6876" y="2145630"/>
            <a:ext cx="1391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китовморе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702698" y="4833678"/>
            <a:ext cx="131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домтихий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76104" y="2777435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ssrma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86847" y="4645363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ssrm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62331" y="5229200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NoG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647744" y="1301750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#f57KMO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 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83008" y="289779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RoyalManor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4038" y="3901516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#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killmeorder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099756" y="2074288"/>
            <a:ext cx="216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#разбудименяв4_20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1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100000">
              <a:srgbClr val="85C2FF"/>
            </a:gs>
            <a:gs pos="100000">
              <a:srgbClr val="C4D6EB"/>
            </a:gs>
            <a:gs pos="1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64896" cy="1152128"/>
          </a:xfrm>
          <a:noFill/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опасения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подтвердились,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Вы обнаружили, что Ваш ребёнок уже в «игре»? 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70915" y="1484784"/>
            <a:ext cx="8856984" cy="5256584"/>
          </a:xfrm>
        </p:spPr>
        <p:txBody>
          <a:bodyPr/>
          <a:lstStyle/>
          <a:p>
            <a:pPr marR="40640" algn="just">
              <a:lnSpc>
                <a:spcPct val="111000"/>
              </a:lnSpc>
              <a:spcAft>
                <a:spcPts val="1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«игра» только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этапе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у него наблюдается 3 и более признака суицидального поведения, то Вам необходимо срочно обратиться за консультацией к опытному психологу.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0640" algn="just">
              <a:lnSpc>
                <a:spcPct val="111000"/>
              </a:lnSpc>
              <a:spcAft>
                <a:spcPts val="1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прошёл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этапов, выполнив задания, то без помощи невролога и психиатра обойтись будет сложно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Обратитесь за консультацией к данным специалистам незамедлительно.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0640" algn="just">
              <a:lnSpc>
                <a:spcPct val="111000"/>
              </a:lnSpc>
              <a:spcAft>
                <a:spcPts val="1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деликатность. Не пытайтесь обвинять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выяснять с ним отношения, запрещать, бесцеремонно вторгаться на его страницу и требовать объяснений. Эти действия лишь отдалят его от Вас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 он предпримет дополнительные меры конспирации, либо Ваши действия могут ускорить  принятие решения уйти из жизни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40640" algn="just">
              <a:lnSpc>
                <a:spcPct val="111000"/>
              </a:lnSpc>
              <a:spcAft>
                <a:spcPts val="1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напуган. Так называемые «кураторы групп смерти» запугивают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 отказывается от выполнения заданий или пытается покинуть группу.</a:t>
            </a:r>
          </a:p>
          <a:p>
            <a:pPr marR="40640" algn="just">
              <a:lnSpc>
                <a:spcPct val="111000"/>
              </a:lnSpc>
              <a:spcAft>
                <a:spcPts val="1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0640" indent="0" algn="just">
              <a:lnSpc>
                <a:spcPct val="111000"/>
              </a:lnSpc>
              <a:spcAft>
                <a:spcPts val="175"/>
              </a:spcAft>
              <a:buClr>
                <a:srgbClr val="000000"/>
              </a:buClr>
              <a:buSzPts val="140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0640" lvl="0" algn="just">
              <a:lnSpc>
                <a:spcPct val="111000"/>
              </a:lnSpc>
              <a:spcAft>
                <a:spcPts val="1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endParaRPr lang="ru-RU" sz="16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>
                <a:lumMod val="20000"/>
                <a:lumOff val="80000"/>
              </a:schemeClr>
            </a:gs>
            <a:gs pos="100000">
              <a:srgbClr val="85C2FF"/>
            </a:gs>
            <a:gs pos="100000">
              <a:srgbClr val="C4D6EB"/>
            </a:gs>
            <a:gs pos="1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  <a:noFill/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своему ребёнку!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46090" y="1412776"/>
            <a:ext cx="5625221" cy="1656184"/>
          </a:xfrm>
        </p:spPr>
        <p:txBody>
          <a:bodyPr/>
          <a:lstStyle/>
          <a:p>
            <a:pPr marR="40640" algn="just">
              <a:lnSpc>
                <a:spcPct val="111000"/>
              </a:lnSpc>
              <a:spcAft>
                <a:spcPts val="1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0640" indent="0" algn="just">
              <a:lnSpc>
                <a:spcPct val="111000"/>
              </a:lnSpc>
              <a:spcAft>
                <a:spcPts val="175"/>
              </a:spcAft>
              <a:buClr>
                <a:srgbClr val="000000"/>
              </a:buClr>
              <a:buSzPts val="140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0640" lvl="0" algn="just">
              <a:lnSpc>
                <a:spcPct val="111000"/>
              </a:lnSpc>
              <a:spcAft>
                <a:spcPts val="17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endParaRPr lang="ru-RU" sz="16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27753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деле, человек по ту сторону экрана не знает, кто ты. Если он просит написать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твой адрес,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телефона, пройти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встречи, вступить в игры, и т.д.,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ты можешь сказать НЕТ!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60" y="3571966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5292080" y="2404916"/>
            <a:ext cx="3456384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НЕТ тебе не будет ничего!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он высылает тебе адрес твоего места жительства, то не нужно паниковать!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он вычисляет с помощью IP и таким образом просто манипулирует!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всегда можешь поговорить и рассказать нам о своих проблемах и мы защитим 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тебя,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себя от бед!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40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на будущее: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3707904" y="1628800"/>
            <a:ext cx="5118216" cy="4445111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услугу «Родительский контроль» для фильтрации опасного контента (подробности узнавайте у своего провайдера).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сколько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времени в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сетях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позволяйте засиживаться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допоздна.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стесняйтесь нарушить личное пространство ребёнка и интересуйтесь его списком друзей, групп и интересных страниц. Следите за фотографиями (даже безобидный кит может быть сигналом для тревоги).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порезы, это повод для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серьёзного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разговора, похода к психологу.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сами найти общий язык с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Расскажите о детском телефоне доверия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8-800-2000-122, о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звонок совершенно бесплатный и конфиденциальный.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3672408" cy="3314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1060</Words>
  <Application>Microsoft Office PowerPoint</Application>
  <PresentationFormat>Экран (4:3)</PresentationFormat>
  <Paragraphs>89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Как уберечь детей от                        «групп смерти»?</vt:lpstr>
      <vt:lpstr>Стоит задуматься…</vt:lpstr>
      <vt:lpstr>Что такое «группы смерти», и как они работают?</vt:lpstr>
      <vt:lpstr>На что стоит обратить особое внимание:</vt:lpstr>
      <vt:lpstr>На что стоит обратить особое внимание:</vt:lpstr>
      <vt:lpstr>Опасные хештеги на «стене» выглядят                 именно так: </vt:lpstr>
      <vt:lpstr>Что делать, если опасения подтвердились, и Вы обнаружили, что Ваш ребёнок уже в «игре»? </vt:lpstr>
      <vt:lpstr>Скажите своему ребёнку!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Киты</dc:title>
  <dc:creator>ElenaLennoy</dc:creator>
  <cp:lastModifiedBy>СтаховичАП</cp:lastModifiedBy>
  <cp:revision>69</cp:revision>
  <dcterms:created xsi:type="dcterms:W3CDTF">2009-02-18T20:14:12Z</dcterms:created>
  <dcterms:modified xsi:type="dcterms:W3CDTF">2018-10-31T06:44:58Z</dcterms:modified>
</cp:coreProperties>
</file>