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63" r:id="rId3"/>
    <p:sldId id="262" r:id="rId4"/>
    <p:sldId id="265" r:id="rId5"/>
    <p:sldId id="264" r:id="rId6"/>
    <p:sldId id="267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C7C62C-6075-426B-B9CE-B65FA7FF71B9}">
          <p14:sldIdLst>
            <p14:sldId id="256"/>
            <p14:sldId id="263"/>
            <p14:sldId id="262"/>
            <p14:sldId id="265"/>
            <p14:sldId id="264"/>
            <p14:sldId id="267"/>
            <p14:sldId id="26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B5F"/>
    <a:srgbClr val="003374"/>
    <a:srgbClr val="385592"/>
    <a:srgbClr val="173A8D"/>
    <a:srgbClr val="F3F0ED"/>
    <a:srgbClr val="008A3E"/>
    <a:srgbClr val="E1DAD2"/>
    <a:srgbClr val="FEFEFE"/>
    <a:srgbClr val="C1C9CD"/>
    <a:srgbClr val="7C96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-7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459" y="163208"/>
            <a:ext cx="7869890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226" y="4743450"/>
            <a:ext cx="3179774" cy="2114550"/>
          </a:xfrm>
          <a:prstGeom prst="rect">
            <a:avLst/>
          </a:prstGeom>
        </p:spPr>
      </p:pic>
      <p:sp>
        <p:nvSpPr>
          <p:cNvPr id="32" name="Rectangle 31"/>
          <p:cNvSpPr/>
          <p:nvPr userDrawn="1"/>
        </p:nvSpPr>
        <p:spPr>
          <a:xfrm>
            <a:off x="5964226" y="4743450"/>
            <a:ext cx="3179774" cy="21145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 userDrawn="1"/>
        </p:nvSpPr>
        <p:spPr>
          <a:xfrm rot="16200000">
            <a:off x="5964226" y="4743450"/>
            <a:ext cx="2114550" cy="21145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 userDrawn="1"/>
        </p:nvSpPr>
        <p:spPr>
          <a:xfrm rot="10800000">
            <a:off x="5964225" y="2628898"/>
            <a:ext cx="3179774" cy="21145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1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00497" y="295836"/>
            <a:ext cx="4314826" cy="13788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Подростковый суицид.             10 советов родителям </a:t>
            </a:r>
            <a:r>
              <a:rPr lang="ru-RU" sz="2800" b="1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 </a:t>
            </a:r>
            <a:endParaRPr lang="en-US" sz="2800" b="1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51391" y="1345548"/>
            <a:ext cx="4314826" cy="13788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 smtClean="0">
                <a:ln/>
                <a:solidFill>
                  <a:srgbClr val="385592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Убийца убивает человека, самоубийца – человечество.</a:t>
            </a:r>
          </a:p>
          <a:p>
            <a:pPr algn="l"/>
            <a:endParaRPr lang="ru-RU" sz="1600" b="1" dirty="0">
              <a:ln/>
              <a:solidFill>
                <a:srgbClr val="385592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b="1" dirty="0" smtClean="0">
                <a:ln/>
                <a:solidFill>
                  <a:srgbClr val="385592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Гилберт Честертон</a:t>
            </a:r>
            <a:endParaRPr lang="en-US" sz="1600" b="1" dirty="0">
              <a:ln/>
              <a:solidFill>
                <a:srgbClr val="385592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7175" y="3020266"/>
            <a:ext cx="4314826" cy="10121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 smtClean="0">
                <a:ln/>
                <a:solidFill>
                  <a:srgbClr val="173A8D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Самоубийство – мольба о помощи, которую никто не услышал.</a:t>
            </a:r>
          </a:p>
          <a:p>
            <a:pPr algn="l"/>
            <a:endParaRPr lang="ru-RU" sz="1600" b="1" dirty="0">
              <a:ln/>
              <a:solidFill>
                <a:srgbClr val="173A8D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b="1" dirty="0" smtClean="0">
                <a:ln/>
                <a:solidFill>
                  <a:srgbClr val="173A8D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Равиль Алеев</a:t>
            </a:r>
            <a:endParaRPr lang="en-US" sz="1600" b="1" dirty="0">
              <a:ln/>
              <a:solidFill>
                <a:srgbClr val="173A8D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92049" y="5744696"/>
            <a:ext cx="4314826" cy="10121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 smtClean="0">
                <a:ln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Каждому из нас суждено умереть – но не стоит класть голову в пасть льву.</a:t>
            </a:r>
          </a:p>
          <a:p>
            <a:pPr algn="l"/>
            <a:endParaRPr lang="ru-RU" sz="1600" b="1" dirty="0">
              <a:ln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b="1" dirty="0" smtClean="0">
                <a:ln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Саади</a:t>
            </a:r>
            <a:endParaRPr lang="en-US" sz="1600" b="1" dirty="0">
              <a:ln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469" y="2814918"/>
            <a:ext cx="3421490" cy="2166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11" y="3823172"/>
            <a:ext cx="2521884" cy="14993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362897" y="476808"/>
            <a:ext cx="4314826" cy="10121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Бывает, что не хочется жить, но это ещё не значит, что хочется не жить.</a:t>
            </a:r>
          </a:p>
          <a:p>
            <a:pPr algn="l"/>
            <a:endParaRPr lang="ru-RU" sz="1600" b="1" dirty="0">
              <a:ln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b="1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С. Ежи Лец</a:t>
            </a:r>
            <a:endParaRPr lang="en-US" sz="1600" b="1" dirty="0">
              <a:ln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00496" y="295835"/>
            <a:ext cx="7631879" cy="39623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b="1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00497" y="295835"/>
            <a:ext cx="4314826" cy="26176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b="1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323" y="220483"/>
            <a:ext cx="4572000" cy="26930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300" dirty="0" smtClean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300" dirty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частота суицидальных действий среди </a:t>
            </a:r>
            <a:r>
              <a:rPr lang="ru-RU" sz="1300" dirty="0" smtClean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молодёжи в </a:t>
            </a:r>
            <a:r>
              <a:rPr lang="ru-RU" sz="1300" dirty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последних двух десятилетий удвоилась. У</a:t>
            </a:r>
            <a:r>
              <a:rPr lang="ru-RU" sz="1300" b="1" dirty="0">
                <a:solidFill>
                  <a:srgbClr val="008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30% </a:t>
            </a:r>
            <a:r>
              <a:rPr lang="ru-RU" sz="1300" dirty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 в возрасте </a:t>
            </a:r>
            <a:r>
              <a:rPr lang="ru-RU" sz="1300" dirty="0" smtClean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1300" dirty="0" smtClean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300" dirty="0" smtClean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1300" dirty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бывают суицидальные мысли, </a:t>
            </a:r>
            <a:r>
              <a:rPr lang="ru-RU" sz="1300" b="1" dirty="0">
                <a:solidFill>
                  <a:srgbClr val="008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6%</a:t>
            </a:r>
            <a:r>
              <a:rPr lang="ru-RU" sz="1300" dirty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юношей и </a:t>
            </a:r>
            <a:r>
              <a:rPr lang="ru-RU" sz="1300" b="1" dirty="0">
                <a:solidFill>
                  <a:srgbClr val="008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10%</a:t>
            </a:r>
            <a:r>
              <a:rPr lang="ru-RU" sz="1300" dirty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девушек совершают суицидальные действия. Некоторые специалисты пишут о том, что в </a:t>
            </a:r>
            <a:r>
              <a:rPr lang="ru-RU" sz="1300" b="1" dirty="0">
                <a:solidFill>
                  <a:srgbClr val="008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10% </a:t>
            </a:r>
            <a:r>
              <a:rPr lang="ru-RU" sz="1300" dirty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суицидальное поведение имеет цель покончить собой, и в </a:t>
            </a:r>
            <a:r>
              <a:rPr lang="ru-RU" sz="1300" b="1" dirty="0">
                <a:solidFill>
                  <a:srgbClr val="008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90%</a:t>
            </a:r>
            <a:r>
              <a:rPr lang="ru-RU" sz="1300" dirty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суицидальное поведение подростка – это привлечение к себе внимания.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300" dirty="0" smtClean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300" dirty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официальной статистики от самоубийства ежегодно погибает </a:t>
            </a:r>
            <a:r>
              <a:rPr lang="ru-RU" sz="1300" b="1" dirty="0">
                <a:solidFill>
                  <a:srgbClr val="008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около 2800 </a:t>
            </a:r>
            <a:r>
              <a:rPr lang="ru-RU" sz="1300" dirty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и подростков в возрасте от 5 до 19 лет, и эти страшные цифры не учитывают случаев попыток к самоубийству.</a:t>
            </a:r>
            <a:endParaRPr lang="ru-RU" sz="1300" b="0" i="0" dirty="0">
              <a:solidFill>
                <a:srgbClr val="008A3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424" y="295835"/>
            <a:ext cx="3990476" cy="265714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007" y="3761385"/>
            <a:ext cx="4895850" cy="2286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95" y="3641910"/>
            <a:ext cx="2804831" cy="18243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6345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 txBox="1">
            <a:spLocks/>
          </p:cNvSpPr>
          <p:nvPr/>
        </p:nvSpPr>
        <p:spPr>
          <a:xfrm>
            <a:off x="-98612" y="186019"/>
            <a:ext cx="5020235" cy="824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предотвратить подростковые суициды? Советы </a:t>
            </a:r>
            <a:r>
              <a:rPr lang="ru-RU" sz="2400" b="1" dirty="0" smtClean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психолога</a:t>
            </a:r>
            <a:endParaRPr lang="en-US" sz="24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176380" y="1290918"/>
            <a:ext cx="3974279" cy="52533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b="1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176380" y="2050118"/>
            <a:ext cx="4314826" cy="39203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b="1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66663" y="1196790"/>
            <a:ext cx="4572000" cy="28931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1. Обсудите </a:t>
            </a:r>
            <a:r>
              <a:rPr lang="ru-RU" sz="1400" b="1" dirty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группы в </a:t>
            </a:r>
            <a:r>
              <a:rPr lang="ru-RU" sz="1400" b="1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интернете.</a:t>
            </a:r>
            <a:endParaRPr lang="ru-RU" sz="1400" b="1" dirty="0">
              <a:solidFill>
                <a:srgbClr val="173A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</a:rPr>
              <a:t>Подростки очень подвержены влиянию извне, </a:t>
            </a:r>
            <a:r>
              <a:rPr lang="ru-RU" sz="1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особенно, если 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</a:rPr>
              <a:t>это влияние убедительно. Сайты, направленные на то, чтобы подтолкнуть </a:t>
            </a:r>
            <a:r>
              <a:rPr lang="ru-RU" sz="1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наших детей 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</a:rPr>
              <a:t>к самоубийству, построены очень грамотно. Н</a:t>
            </a:r>
            <a:r>
              <a:rPr lang="ru-RU" sz="1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ад большинством из них работала 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</a:rPr>
              <a:t>группа профессиональных психологов, знакомая с методами воздействия на человеческую психику. </a:t>
            </a:r>
            <a:r>
              <a:rPr lang="ru-RU" sz="1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Неважно, 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</a:rPr>
              <a:t>кто </a:t>
            </a:r>
            <a:r>
              <a:rPr lang="ru-RU" sz="1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конкретно за 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</a:rPr>
              <a:t>этим стоит, </a:t>
            </a:r>
            <a:r>
              <a:rPr lang="ru-RU" sz="1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важно то, что всё </a:t>
            </a:r>
            <a:r>
              <a:rPr lang="ru-RU" sz="1400" dirty="0">
                <a:solidFill>
                  <a:srgbClr val="000000"/>
                </a:solidFill>
                <a:latin typeface="Georgia" panose="02040502050405020303" pitchFamily="18" charset="0"/>
              </a:rPr>
              <a:t>это – целенаправленное уничтожение и формирование «культуры» суицида. Поговорите с детьми об этом прямо. Объясните, что ими манипулируют.</a:t>
            </a:r>
            <a:endParaRPr lang="ru-RU" sz="1400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94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794" y="111612"/>
            <a:ext cx="9144000" cy="6858000"/>
          </a:xfrm>
          <a:prstGeom prst="rect">
            <a:avLst/>
          </a:prstGeom>
        </p:spPr>
      </p:pic>
      <p:sp>
        <p:nvSpPr>
          <p:cNvPr id="31" name="Title 1"/>
          <p:cNvSpPr txBox="1">
            <a:spLocks/>
          </p:cNvSpPr>
          <p:nvPr/>
        </p:nvSpPr>
        <p:spPr>
          <a:xfrm>
            <a:off x="176380" y="1290918"/>
            <a:ext cx="3974279" cy="52533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b="1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176380" y="2050118"/>
            <a:ext cx="4314826" cy="39203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b="1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07758" y="105013"/>
            <a:ext cx="7232948" cy="28931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ru-RU" sz="1400" b="1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Пишите детям мотивационные </a:t>
            </a:r>
            <a:r>
              <a:rPr lang="ru-RU" sz="1400" b="1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письма</a:t>
            </a:r>
            <a:endParaRPr lang="ru-RU" sz="1400" b="1" dirty="0">
              <a:solidFill>
                <a:srgbClr val="173A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 приём к психологам обычно попадают  </a:t>
            </a:r>
            <a:r>
              <a:rPr lang="ru-RU" sz="1400" dirty="0">
                <a:solidFill>
                  <a:srgbClr val="002060"/>
                </a:solidFill>
                <a:latin typeface="Georgia" panose="02040502050405020303" pitchFamily="18" charset="0"/>
              </a:rPr>
              <a:t>две категории детей – отличники, к которым предъявляются завышенные требования, и подростки, на которых никто не обращает внимания. Если </a:t>
            </a:r>
            <a:r>
              <a:rPr lang="en-US" sz="1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c</a:t>
            </a:r>
            <a:r>
              <a:rPr lang="ru-RU" sz="1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 </a:t>
            </a:r>
            <a:r>
              <a:rPr lang="ru-RU" sz="1400" dirty="0">
                <a:solidFill>
                  <a:srgbClr val="002060"/>
                </a:solidFill>
                <a:latin typeface="Georgia" panose="02040502050405020303" pitchFamily="18" charset="0"/>
              </a:rPr>
              <a:t>второй </a:t>
            </a:r>
            <a:r>
              <a:rPr lang="ru-RU" sz="1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категори</a:t>
            </a:r>
            <a:r>
              <a:rPr lang="ru-RU" sz="1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ей</a:t>
            </a:r>
            <a:r>
              <a:rPr lang="ru-RU" sz="1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Georgia" panose="02040502050405020303" pitchFamily="18" charset="0"/>
              </a:rPr>
              <a:t>родителям важно просто начать говорить с детьми, обращать внимание на их жизнь, то с первой категорией всё </a:t>
            </a:r>
            <a:r>
              <a:rPr lang="ru-RU" sz="1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гораздо сложнее</a:t>
            </a:r>
            <a:r>
              <a:rPr lang="ru-RU" sz="1400" dirty="0">
                <a:solidFill>
                  <a:srgbClr val="002060"/>
                </a:solidFill>
                <a:latin typeface="Georgia" panose="02040502050405020303" pitchFamily="18" charset="0"/>
              </a:rPr>
              <a:t>: на детей давят и родители, и учителя.</a:t>
            </a:r>
          </a:p>
          <a:p>
            <a:endParaRPr lang="ru-RU" sz="14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этом случае можно обратиться к опыту </a:t>
            </a:r>
            <a:r>
              <a:rPr lang="ru-RU" sz="1400" dirty="0">
                <a:solidFill>
                  <a:srgbClr val="002060"/>
                </a:solidFill>
                <a:latin typeface="Georgia" panose="02040502050405020303" pitchFamily="18" charset="0"/>
              </a:rPr>
              <a:t>австралийских учителей. Перед каждым экзаменом они пишут ученикам послания: «Этот экзамен по математике – не вся жизнь. Он не скажет о тебе ВСЁ, как о человеке. Сейчас тебе надо собраться и показать свои знания, но, независимо от результатов этого </a:t>
            </a:r>
            <a:r>
              <a:rPr lang="ru-RU" sz="1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экзамена, ты </a:t>
            </a:r>
            <a:r>
              <a:rPr lang="ru-RU" sz="1400" dirty="0">
                <a:solidFill>
                  <a:srgbClr val="002060"/>
                </a:solidFill>
                <a:latin typeface="Georgia" panose="02040502050405020303" pitchFamily="18" charset="0"/>
              </a:rPr>
              <a:t>потрясающий, уникальный и удивительный. Если ты не </a:t>
            </a:r>
            <a:r>
              <a:rPr lang="ru-RU" sz="1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добьёшься </a:t>
            </a:r>
            <a:r>
              <a:rPr lang="ru-RU" sz="1400" dirty="0">
                <a:solidFill>
                  <a:srgbClr val="002060"/>
                </a:solidFill>
                <a:latin typeface="Georgia" panose="02040502050405020303" pitchFamily="18" charset="0"/>
              </a:rPr>
              <a:t>успехов в этом – </a:t>
            </a:r>
            <a:r>
              <a:rPr lang="ru-RU" sz="1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добьёшься </a:t>
            </a:r>
            <a:r>
              <a:rPr lang="ru-RU" sz="1400" dirty="0">
                <a:solidFill>
                  <a:srgbClr val="002060"/>
                </a:solidFill>
                <a:latin typeface="Georgia" panose="02040502050405020303" pitchFamily="18" charset="0"/>
              </a:rPr>
              <a:t>в </a:t>
            </a:r>
            <a:r>
              <a:rPr lang="ru-RU" sz="1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чём-то </a:t>
            </a:r>
            <a:r>
              <a:rPr lang="ru-RU" sz="1400" dirty="0">
                <a:solidFill>
                  <a:srgbClr val="002060"/>
                </a:solidFill>
                <a:latin typeface="Georgia" panose="02040502050405020303" pitchFamily="18" charset="0"/>
              </a:rPr>
              <a:t>другом».</a:t>
            </a:r>
            <a:endParaRPr lang="ru-RU" sz="1400" b="0" i="0" dirty="0">
              <a:solidFill>
                <a:srgbClr val="002060"/>
              </a:solidFill>
              <a:effectLst/>
              <a:latin typeface="Georgia" panose="02040502050405020303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93" y="2964637"/>
            <a:ext cx="2796988" cy="1585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623634" y="4088621"/>
            <a:ext cx="6439572" cy="2462213"/>
          </a:xfrm>
          <a:prstGeom prst="rect">
            <a:avLst/>
          </a:prstGeom>
          <a:solidFill>
            <a:srgbClr val="385592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3. Делитесь </a:t>
            </a:r>
            <a:r>
              <a:rPr lang="ru-RU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эмоциями</a:t>
            </a:r>
            <a:endParaRPr lang="ru-RU" sz="14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Зачастую </a:t>
            </a:r>
            <a:r>
              <a:rPr lang="ru-RU" sz="1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на грани суицида оказываются и  </a:t>
            </a:r>
            <a:r>
              <a:rPr lang="ru-RU" sz="1400" dirty="0">
                <a:solidFill>
                  <a:schemeClr val="bg1"/>
                </a:solidFill>
                <a:latin typeface="Georgia" panose="02040502050405020303" pitchFamily="18" charset="0"/>
              </a:rPr>
              <a:t>дети из благополучных семей. Казалось бы, что может их беспокоить? И тут выясняется, что в семье </a:t>
            </a:r>
            <a:r>
              <a:rPr lang="ru-RU" sz="1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Georgia" panose="02040502050405020303" pitchFamily="18" charset="0"/>
              </a:rPr>
              <a:t>кризис личных отношений. Например, родители находятся в состоянии развода или </a:t>
            </a:r>
            <a:r>
              <a:rPr lang="ru-RU" sz="1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в </a:t>
            </a:r>
            <a:r>
              <a:rPr lang="ru-RU" sz="14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предразводной</a:t>
            </a:r>
            <a:r>
              <a:rPr lang="ru-RU" sz="1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Georgia" panose="02040502050405020303" pitchFamily="18" charset="0"/>
              </a:rPr>
              <a:t>ситуации, но для детей делают вид, что «всё нормально».</a:t>
            </a:r>
          </a:p>
          <a:p>
            <a:endParaRPr lang="ru-RU" sz="1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ru-RU" sz="1400" dirty="0">
                <a:solidFill>
                  <a:schemeClr val="bg1"/>
                </a:solidFill>
                <a:latin typeface="Georgia" panose="02040502050405020303" pitchFamily="18" charset="0"/>
              </a:rPr>
              <a:t>Дети всё чувствуют. С ними надо обсуждать эту ситуацию, делиться своими чувствами, чтобы они понимали, что происходит. Подростки начинают искать ответы на свои вопросы на стороне, а </a:t>
            </a:r>
            <a:r>
              <a:rPr lang="ru-RU" sz="1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в результате находят </a:t>
            </a:r>
            <a:r>
              <a:rPr lang="ru-RU" sz="1400" dirty="0">
                <a:solidFill>
                  <a:schemeClr val="bg1"/>
                </a:solidFill>
                <a:latin typeface="Georgia" panose="02040502050405020303" pitchFamily="18" charset="0"/>
              </a:rPr>
              <a:t>опасные группы.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43" y="5065453"/>
            <a:ext cx="2171884" cy="15958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76221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143323" y="220483"/>
            <a:ext cx="4572000" cy="28777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ru-RU" sz="1300" dirty="0" smtClean="0">
              <a:solidFill>
                <a:srgbClr val="008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400" b="1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4. </a:t>
            </a:r>
            <a:r>
              <a:rPr lang="ru-RU" sz="1400" b="1" dirty="0" err="1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Страхотерапия</a:t>
            </a:r>
            <a:endParaRPr lang="ru-RU" sz="1300" dirty="0" smtClean="0">
              <a:solidFill>
                <a:srgbClr val="008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 следует напугать. Дети не представляют, насколько сильна и неизбежна смерть. Они представляют себя в цветах, пышные похороны, рядом скорбящих родных в красивых траурных одеждах.</a:t>
            </a:r>
          </a:p>
          <a:p>
            <a:pPr algn="just"/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им, что для мамы и папы это горе на всю жизнь, их «враги», которым они хотели что-то показать, ничего не осознают. Расскажите, что смерть ужасна, некрасива. Исходя из своих религиозных взглядов, можно объяснить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ребёнку в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расках,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ждет его после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смерти.</a:t>
            </a:r>
            <a:endParaRPr lang="ru-RU" sz="1400" b="0" i="0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66688" y="2829213"/>
            <a:ext cx="4572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ru-RU" sz="1300" dirty="0" smtClean="0">
              <a:solidFill>
                <a:srgbClr val="008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400" b="1" dirty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5</a:t>
            </a:r>
            <a:r>
              <a:rPr lang="ru-RU" sz="1400" b="1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Выстраивание механизма </a:t>
            </a:r>
            <a:r>
              <a:rPr lang="ru-RU" sz="1400" b="1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ценностей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</a:t>
            </a: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– </a:t>
            </a:r>
            <a:r>
              <a:rPr lang="ru-RU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 о том, что для </a:t>
            </a: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</a:t>
            </a:r>
            <a:r>
              <a:rPr lang="ru-RU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и ценно. </a:t>
            </a: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Спросите</a:t>
            </a:r>
            <a:r>
              <a:rPr lang="ru-RU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бы он хотел получить, если решатся его проблемы? Кем мечтает стать? </a:t>
            </a: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Расскажите, </a:t>
            </a:r>
            <a:r>
              <a:rPr lang="ru-RU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он может этого добиться, если сейчас не опустит руки.</a:t>
            </a:r>
            <a:endParaRPr lang="ru-RU" sz="1400" b="0" i="0" dirty="0">
              <a:solidFill>
                <a:srgbClr val="00B0F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89935" y="4236672"/>
            <a:ext cx="4572000" cy="18004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ru-RU" sz="1300" dirty="0" smtClean="0">
              <a:solidFill>
                <a:srgbClr val="008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400" b="1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6. Спросите, какие советы ребёнок дал бы другому в такой </a:t>
            </a:r>
            <a:r>
              <a:rPr lang="ru-RU" sz="1400" b="1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ситуации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ребёнку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дается возможность посмотреть со стороны, он видит, что проблема не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уж и критична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Расскажите ему об аналогичной проблеме вашего «друга», пусть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даст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совет, который поможет ему самому.</a:t>
            </a:r>
            <a:endParaRPr lang="ru-RU" sz="1400" b="0" i="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377" y="319792"/>
            <a:ext cx="3818965" cy="24101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4" y="4687420"/>
            <a:ext cx="2581835" cy="16685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6052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1"/>
          <a:stretch/>
        </p:blipFill>
        <p:spPr>
          <a:xfrm>
            <a:off x="0" y="-14415"/>
            <a:ext cx="9144000" cy="68580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55700" y="480461"/>
            <a:ext cx="4572000" cy="18004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just"/>
            <a:endParaRPr lang="ru-RU" sz="1300" dirty="0" smtClean="0">
              <a:solidFill>
                <a:srgbClr val="008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400" b="1" dirty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7</a:t>
            </a:r>
            <a:r>
              <a:rPr lang="ru-RU" sz="1400" b="1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Крайняя </a:t>
            </a:r>
            <a:r>
              <a:rPr lang="ru-RU" sz="1400" b="1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мера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крайнем случае интернет можно и запретить, но тогда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ребёнку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надо предложить альтернативы – привлекать его к новой совместной деятельности: фитнес, танцы, рисование. Важно, чтобы эта деятельность была именно совместной, чтобы вы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«жили» ею вместе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ребёнком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знали его интересы.</a:t>
            </a:r>
            <a:endParaRPr lang="ru-RU" sz="1400" b="0" i="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2406617"/>
            <a:ext cx="4572000" cy="180049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just"/>
            <a:endParaRPr lang="ru-RU" sz="1300" dirty="0" smtClean="0">
              <a:solidFill>
                <a:srgbClr val="008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400" b="1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8. Не игнорируйте тревожные </a:t>
            </a:r>
            <a:r>
              <a:rPr lang="ru-RU" sz="1400" b="1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звоночки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оставляйте без внимания разговоры «что бы вы сделали, если бы я умер?», посты на стене «ВКонтакте» «какую речь вы бы сказали на моих похоронах?», брошенную в ходе ссоры фразу «лучше бы я умер». Акцентируйте на этом внимание и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говорите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эти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темы,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аже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вам кажется, что это манипуляция.</a:t>
            </a:r>
            <a:endParaRPr lang="ru-RU" sz="1400" b="0" i="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3721" y="3006416"/>
            <a:ext cx="4204560" cy="35240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endParaRPr lang="ru-RU" sz="1300" dirty="0" smtClean="0">
              <a:solidFill>
                <a:srgbClr val="008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400" b="1" dirty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9</a:t>
            </a:r>
            <a:r>
              <a:rPr lang="ru-RU" sz="1400" b="1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  <a:r>
              <a:rPr lang="ru-RU" sz="1400" b="1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Стоп-фразы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Маша отлично учится, а ты двоечник» – не сравнивайте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другими детьми. Сравнивать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только с ним самим: «Помнишь, у тебя получилось вчера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должен знать, что для него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всё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возможно.</a:t>
            </a:r>
          </a:p>
          <a:p>
            <a:pPr algn="just"/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пугайте его неизвестностью – «только попробуй не сдай экзамен».</a:t>
            </a:r>
          </a:p>
          <a:p>
            <a:pPr algn="just"/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Просите прощения за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оскорбления,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даже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обозвали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в ходе ссоры негативным оценочным словом. Объясните, что взрослый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тоже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не прав.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сказать «ты – дрянь», «ты – мерзавец».</a:t>
            </a:r>
            <a:endParaRPr lang="ru-RU" sz="1400" b="0" i="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587" y="4673134"/>
            <a:ext cx="3350559" cy="17097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6361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4320877" y="3187801"/>
            <a:ext cx="4572000" cy="2015936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algn="just"/>
            <a:endParaRPr lang="ru-RU" sz="1300" dirty="0" smtClean="0">
              <a:solidFill>
                <a:srgbClr val="008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10. Загружайте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ребёнка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</a:t>
            </a:r>
            <a:r>
              <a:rPr lang="ru-RU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</a:t>
            </a: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</a:t>
            </a:r>
            <a:r>
              <a:rPr lang="ru-RU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загружен, тем меньше его сознание занято другими моментами. При этом не надо создавать обстановку, в которой </a:t>
            </a: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должен «оправдывать надежды». Скажите, что хоккей – это здорово, но </a:t>
            </a: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</a:t>
            </a: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уже то, что он занимается спортом и закаляет свой характер. Вы не </a:t>
            </a: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ждёте</a:t>
            </a:r>
            <a:r>
              <a:rPr lang="ru-RU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он станет чемпионом. Если не получится с хоккеем, он попробует что-то </a:t>
            </a: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ещё.</a:t>
            </a:r>
            <a:endParaRPr lang="ru-RU" sz="1400" b="0" i="0" dirty="0">
              <a:solidFill>
                <a:srgbClr val="00B0F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294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</TotalTime>
  <Words>995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Пользователь Windows</cp:lastModifiedBy>
  <cp:revision>131</cp:revision>
  <dcterms:created xsi:type="dcterms:W3CDTF">2016-11-18T14:12:19Z</dcterms:created>
  <dcterms:modified xsi:type="dcterms:W3CDTF">2017-07-12T10:36:21Z</dcterms:modified>
</cp:coreProperties>
</file>